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87" r:id="rId3"/>
    <p:sldId id="419" r:id="rId4"/>
    <p:sldId id="378" r:id="rId5"/>
    <p:sldId id="413" r:id="rId6"/>
    <p:sldId id="425" r:id="rId7"/>
    <p:sldId id="421" r:id="rId8"/>
    <p:sldId id="423" r:id="rId9"/>
    <p:sldId id="424" r:id="rId10"/>
    <p:sldId id="426" r:id="rId11"/>
    <p:sldId id="386" r:id="rId12"/>
    <p:sldId id="265" r:id="rId13"/>
    <p:sldId id="266" r:id="rId14"/>
    <p:sldId id="262" r:id="rId15"/>
    <p:sldId id="332" r:id="rId16"/>
    <p:sldId id="333" r:id="rId17"/>
    <p:sldId id="381" r:id="rId18"/>
    <p:sldId id="337" r:id="rId19"/>
    <p:sldId id="314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18" r:id="rId31"/>
    <p:sldId id="400" r:id="rId32"/>
    <p:sldId id="412" r:id="rId33"/>
    <p:sldId id="399" r:id="rId34"/>
    <p:sldId id="361" r:id="rId35"/>
    <p:sldId id="286" r:id="rId36"/>
    <p:sldId id="295" r:id="rId37"/>
    <p:sldId id="296" r:id="rId38"/>
    <p:sldId id="369" r:id="rId39"/>
    <p:sldId id="366" r:id="rId40"/>
    <p:sldId id="367" r:id="rId41"/>
    <p:sldId id="402" r:id="rId42"/>
    <p:sldId id="375" r:id="rId43"/>
    <p:sldId id="403" r:id="rId44"/>
    <p:sldId id="404" r:id="rId45"/>
    <p:sldId id="405" r:id="rId46"/>
    <p:sldId id="406" r:id="rId47"/>
    <p:sldId id="407" r:id="rId48"/>
    <p:sldId id="429" r:id="rId49"/>
    <p:sldId id="430" r:id="rId50"/>
    <p:sldId id="431" r:id="rId51"/>
    <p:sldId id="432" r:id="rId52"/>
    <p:sldId id="411" r:id="rId53"/>
    <p:sldId id="373" r:id="rId54"/>
    <p:sldId id="325" r:id="rId55"/>
    <p:sldId id="427" r:id="rId56"/>
    <p:sldId id="312" r:id="rId57"/>
    <p:sldId id="360" r:id="rId58"/>
    <p:sldId id="380" r:id="rId59"/>
    <p:sldId id="379" r:id="rId60"/>
    <p:sldId id="350" r:id="rId61"/>
    <p:sldId id="359" r:id="rId62"/>
    <p:sldId id="328" r:id="rId63"/>
    <p:sldId id="297" r:id="rId64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2706" autoAdjust="0"/>
  </p:normalViewPr>
  <p:slideViewPr>
    <p:cSldViewPr>
      <p:cViewPr>
        <p:scale>
          <a:sx n="90" d="100"/>
          <a:sy n="90" d="100"/>
        </p:scale>
        <p:origin x="-1314" y="-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5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5" y="928956"/>
            <a:ext cx="4130224" cy="31824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1" tIns="41710" rIns="83421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Comparison of performances of RSF, random-set, Fisher’s exact test, GSEA, GSA and Pwayrfsurvival using simulated expression data. This figure shows the ROC curves for simulation scenario 2 of Table 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gse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cancer/software/gsea/wiki/index.php/Data_format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oadinstitute.org/gsea/msigd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7/25/2016</a:t>
            </a:r>
          </a:p>
          <a:p>
            <a:r>
              <a:rPr lang="en-US" dirty="0" smtClean="0"/>
              <a:t>Jianying Li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pathway analysis –cont.?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Well-established statistical and computation algorithms</a:t>
            </a:r>
          </a:p>
          <a:p>
            <a:r>
              <a:rPr lang="en-US" dirty="0" smtClean="0"/>
              <a:t>Parametric method</a:t>
            </a:r>
          </a:p>
          <a:p>
            <a:pPr lvl="1"/>
            <a:r>
              <a:rPr lang="en-US" dirty="0" smtClean="0"/>
              <a:t>Hypergeometric </a:t>
            </a:r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Fisher’s exact test</a:t>
            </a:r>
          </a:p>
          <a:p>
            <a:r>
              <a:rPr lang="en-US" dirty="0" smtClean="0"/>
              <a:t>Non-parametric approaches</a:t>
            </a:r>
          </a:p>
          <a:p>
            <a:pPr lvl="1"/>
            <a:r>
              <a:rPr lang="en-US" dirty="0" smtClean="0"/>
              <a:t>GSEA</a:t>
            </a:r>
          </a:p>
          <a:p>
            <a:pPr lvl="1"/>
            <a:r>
              <a:rPr lang="en-US" dirty="0" smtClean="0"/>
              <a:t>GSA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Other algorithms</a:t>
            </a:r>
          </a:p>
          <a:p>
            <a:pPr lvl="1"/>
            <a:r>
              <a:rPr lang="en-US" b="1" dirty="0"/>
              <a:t>Auto expand : </a:t>
            </a:r>
            <a:r>
              <a:rPr lang="en-US" dirty="0"/>
              <a:t>Draws sub-networks around the selected objects </a:t>
            </a:r>
          </a:p>
          <a:p>
            <a:pPr lvl="1"/>
            <a:r>
              <a:rPr lang="en-US" b="1" dirty="0"/>
              <a:t>Shortest paths: </a:t>
            </a:r>
            <a:r>
              <a:rPr lang="en-US" dirty="0"/>
              <a:t>Uses </a:t>
            </a:r>
            <a:r>
              <a:rPr lang="en-US" dirty="0" smtClean="0"/>
              <a:t>Dijkstra’s shortest </a:t>
            </a:r>
            <a:r>
              <a:rPr lang="en-US" dirty="0"/>
              <a:t>paths algorithm to find the shortest directed paths between the selected objects.</a:t>
            </a:r>
          </a:p>
          <a:p>
            <a:pPr lvl="1"/>
            <a:r>
              <a:rPr lang="en-US" b="1" dirty="0" smtClean="0"/>
              <a:t>Self </a:t>
            </a:r>
            <a:r>
              <a:rPr lang="en-US" b="1" dirty="0"/>
              <a:t>regulation :</a:t>
            </a:r>
            <a:r>
              <a:rPr lang="en-US" dirty="0"/>
              <a:t>Finds the shortest directed paths containing transcription factors between the selected objects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Hypergeometric Test (Right-tailed)</a:t>
            </a:r>
            <a:endParaRPr lang="en-US" dirty="0"/>
          </a:p>
        </p:txBody>
      </p:sp>
      <p:grpSp>
        <p:nvGrpSpPr>
          <p:cNvPr id="158" name="Group 157"/>
          <p:cNvGrpSpPr/>
          <p:nvPr/>
        </p:nvGrpSpPr>
        <p:grpSpPr>
          <a:xfrm>
            <a:off x="1747249" y="1444301"/>
            <a:ext cx="5062860" cy="1426502"/>
            <a:chOff x="1747249" y="1412402"/>
            <a:chExt cx="5062860" cy="142650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038600" y="2067932"/>
              <a:ext cx="1376388" cy="2659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747249" y="1412402"/>
              <a:ext cx="1936865" cy="1426502"/>
              <a:chOff x="1056154" y="1796900"/>
              <a:chExt cx="1936865" cy="14265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066800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60199" y="242250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61729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58667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55135" y="180216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073882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456661" y="179861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853610" y="180399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59944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059705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254634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648040" y="200772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449566" y="200418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46515" y="20095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0338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65267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58673" y="22097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60199" y="220621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857148" y="2211582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42955" y="2422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457863" y="179701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656331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071546" y="179861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57608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40619" y="179690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457852" y="201836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656320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071535" y="201997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257597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40608" y="201825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57852" y="222415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656320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071535" y="222575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57597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840608" y="222404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447218" y="242422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45686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60901" y="242582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46963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9974" y="24241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453104" y="262807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51572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66787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52849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835860" y="262795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440123" y="262978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638591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053806" y="2631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239868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22879" y="262967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42471" y="284073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640939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56154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242216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25227" y="284061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429490" y="284244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627958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043173" y="284405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229235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812246" y="284233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453104" y="305339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651572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66787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52849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835860" y="305327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440123" y="305510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638591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053806" y="305671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239868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822879" y="305499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878037" y="1810996"/>
              <a:ext cx="932072" cy="591872"/>
              <a:chOff x="5406662" y="1850911"/>
              <a:chExt cx="932072" cy="59187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20846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615775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810707" y="186326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413751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608680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803612" y="206882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00272" y="185262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186334" y="18509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000261" y="207398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186323" y="207226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92979" y="227449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991447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406662" y="22760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592724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175735" y="22743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9" name="Text Box 52"/>
          <p:cNvSpPr txBox="1">
            <a:spLocks noChangeArrowheads="1"/>
          </p:cNvSpPr>
          <p:nvPr/>
        </p:nvSpPr>
        <p:spPr bwMode="auto">
          <a:xfrm>
            <a:off x="2312546" y="2954072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Hypergeometric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2081250" y="5761203"/>
            <a:ext cx="5295888" cy="928688"/>
            <a:chOff x="2081250" y="5761203"/>
            <a:chExt cx="5295888" cy="928688"/>
          </a:xfrm>
        </p:grpSpPr>
        <p:pic>
          <p:nvPicPr>
            <p:cNvPr id="160" name="Picture 4" descr="hypergeometric_distribu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50" y="5761203"/>
              <a:ext cx="2971800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" name="Text Box 53"/>
            <p:cNvSpPr txBox="1">
              <a:spLocks noChangeArrowheads="1"/>
            </p:cNvSpPr>
            <p:nvPr/>
          </p:nvSpPr>
          <p:spPr bwMode="auto">
            <a:xfrm>
              <a:off x="5414988" y="5963230"/>
              <a:ext cx="1962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for </a:t>
              </a:r>
              <a:r>
                <a:rPr lang="en-US" i="1" dirty="0"/>
                <a:t>k</a:t>
              </a:r>
              <a:r>
                <a:rPr lang="en-US" dirty="0"/>
                <a:t> = 0,1,2,…,</a:t>
              </a:r>
              <a:r>
                <a:rPr lang="en-US" i="1" dirty="0"/>
                <a:t>n</a:t>
              </a:r>
            </a:p>
            <a:p>
              <a:pPr eaLnBrk="1" hangingPunct="1"/>
              <a:r>
                <a:rPr lang="en-US" i="1" dirty="0"/>
                <a:t>k&lt;=m, n-k &lt;=N-m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6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?? </a:t>
            </a:r>
          </a:p>
          <a:p>
            <a:pPr lvl="1"/>
            <a:r>
              <a:rPr lang="en-US" sz="1600" dirty="0" smtClean="0"/>
              <a:t>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 smtClean="0"/>
              <a:t>(k=20, 36, 50, 170)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</a:t>
            </a:r>
            <a:r>
              <a:rPr lang="en-US" dirty="0"/>
              <a:t>analysis (an analogy)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</a:t>
            </a:r>
            <a:r>
              <a:rPr lang="en-US" b="1" dirty="0" smtClean="0">
                <a:solidFill>
                  <a:srgbClr val="31EF95"/>
                </a:solidFill>
              </a:rPr>
              <a:t>520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7030A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</a:t>
            </a:r>
            <a:r>
              <a:rPr lang="en-US" b="1" dirty="0" smtClean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>
                <a:solidFill>
                  <a:srgbClr val="31EF95"/>
                </a:solidFill>
              </a:rPr>
              <a:t>total N genes –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, of which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dirty="0"/>
              <a:t> genes </a:t>
            </a:r>
            <a:r>
              <a:rPr lang="en-US" dirty="0" smtClean="0"/>
              <a:t>belong </a:t>
            </a:r>
            <a:r>
              <a:rPr lang="en-US" dirty="0"/>
              <a:t>to </a:t>
            </a:r>
            <a:r>
              <a:rPr lang="en-US" dirty="0" smtClean="0"/>
              <a:t>a </a:t>
            </a:r>
            <a:r>
              <a:rPr lang="en-US" b="1" u="sng" dirty="0" smtClean="0"/>
              <a:t>pathway; </a:t>
            </a:r>
            <a:r>
              <a:rPr lang="en-US" b="1" dirty="0" smtClean="0">
                <a:solidFill>
                  <a:srgbClr val="00B0F0"/>
                </a:solidFill>
              </a:rPr>
              <a:t>k </a:t>
            </a:r>
            <a:r>
              <a:rPr lang="en-US" dirty="0" smtClean="0">
                <a:solidFill>
                  <a:srgbClr val="00B0F0"/>
                </a:solidFill>
              </a:rPr>
              <a:t>genes were identified as differentially expressed</a:t>
            </a:r>
            <a:r>
              <a:rPr lang="en-US" b="1" dirty="0" smtClean="0">
                <a:solidFill>
                  <a:srgbClr val="00B0F0"/>
                </a:solidFill>
              </a:rPr>
              <a:t>,  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genes belong to </a:t>
            </a:r>
            <a:r>
              <a:rPr lang="en-US" dirty="0" smtClean="0"/>
              <a:t>this </a:t>
            </a:r>
            <a:r>
              <a:rPr lang="en-US" dirty="0"/>
              <a:t>“</a:t>
            </a:r>
            <a:r>
              <a:rPr lang="en-US" b="1" u="sng" dirty="0"/>
              <a:t>pathway</a:t>
            </a:r>
            <a:r>
              <a:rPr lang="en-US" dirty="0"/>
              <a:t>”</a:t>
            </a:r>
          </a:p>
          <a:p>
            <a:r>
              <a:rPr lang="en-US" dirty="0" smtClean="0"/>
              <a:t>Do you think it is significant at </a:t>
            </a:r>
            <a:r>
              <a:rPr lang="el-GR" dirty="0" smtClean="0">
                <a:latin typeface="Cambria Math"/>
                <a:ea typeface="Cambria Math"/>
              </a:rPr>
              <a:t>α</a:t>
            </a:r>
            <a:r>
              <a:rPr lang="en-US" dirty="0" smtClean="0">
                <a:latin typeface="Cambria Math"/>
                <a:ea typeface="Cambria Math"/>
              </a:rPr>
              <a:t>=0.01</a:t>
            </a:r>
            <a:r>
              <a:rPr lang="en-US" dirty="0" smtClean="0"/>
              <a:t>? In other words “is this GO category enriched by/significant this microarray experiment”? </a:t>
            </a:r>
          </a:p>
          <a:p>
            <a:r>
              <a:rPr lang="en-US" dirty="0"/>
              <a:t>The p-value indicates the probability that the biological process </a:t>
            </a:r>
            <a:r>
              <a:rPr lang="en-US" dirty="0" smtClean="0"/>
              <a:t>category </a:t>
            </a:r>
            <a:r>
              <a:rPr lang="en-US" dirty="0"/>
              <a:t>(particular pathway) is enriched by this microarray </a:t>
            </a:r>
            <a:r>
              <a:rPr lang="en-US" dirty="0" smtClean="0"/>
              <a:t>experiment </a:t>
            </a:r>
            <a:r>
              <a:rPr lang="en-US" dirty="0">
                <a:solidFill>
                  <a:srgbClr val="FF0000"/>
                </a:solidFill>
              </a:rPr>
              <a:t>by chance</a:t>
            </a:r>
            <a:r>
              <a:rPr lang="en-US" dirty="0"/>
              <a:t>. The smaller the p-</a:t>
            </a:r>
            <a:r>
              <a:rPr lang="en-US" dirty="0" err="1"/>
              <a:t>val</a:t>
            </a:r>
            <a:r>
              <a:rPr lang="en-US" dirty="0"/>
              <a:t>, the higher the significance</a:t>
            </a:r>
          </a:p>
          <a:p>
            <a:r>
              <a:rPr lang="en-US" dirty="0" smtClean="0"/>
              <a:t>The answer is simple, which is to perform a hypergeometric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0.01371</a:t>
            </a:r>
            <a:endParaRPr lang="en-US" sz="2600" b="1" i="1" u="sng" dirty="0"/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786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Hypergeometric test vs. FET, we shall get same result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Curation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 smtClean="0">
                <a:solidFill>
                  <a:srgbClr val="00B0F0"/>
                </a:solidFill>
              </a:rPr>
              <a:t>k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 smtClean="0">
                <a:solidFill>
                  <a:srgbClr val="7030A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 smtClean="0">
                <a:solidFill>
                  <a:srgbClr val="00B05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Nrf2-mediated oxidative </a:t>
            </a:r>
            <a:r>
              <a:rPr lang="en-US" b="1" dirty="0" smtClean="0">
                <a:solidFill>
                  <a:srgbClr val="FF0000"/>
                </a:solidFill>
              </a:rPr>
              <a:t>stress in wild type strain at 24 hours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All the DEGs in the pathway are up-regulated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/>
              <a:t>Required data: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Ranked list of genes sorted by differential expression</a:t>
            </a:r>
            <a:r>
              <a:rPr lang="en-US" dirty="0"/>
              <a:t> (includes all genes)</a:t>
            </a:r>
          </a:p>
          <a:p>
            <a:pPr lvl="1"/>
            <a:r>
              <a:rPr lang="en-US" dirty="0"/>
              <a:t>A gene set</a:t>
            </a:r>
          </a:p>
          <a:p>
            <a:r>
              <a:rPr lang="en-US" dirty="0"/>
              <a:t>If the genes in the gene set tend to fall near either end of the ranked list, the gene set is considered significantly enriched</a:t>
            </a:r>
          </a:p>
          <a:p>
            <a:r>
              <a:rPr lang="en-US" dirty="0" smtClean="0"/>
              <a:t>The test significance is obtained from empirical distribution</a:t>
            </a:r>
          </a:p>
          <a:p>
            <a:pPr lvl="1"/>
            <a:r>
              <a:rPr lang="en-US" dirty="0" smtClean="0"/>
              <a:t>Permutation based</a:t>
            </a:r>
          </a:p>
          <a:p>
            <a:pPr lvl="1"/>
            <a:r>
              <a:rPr lang="en-US" dirty="0" smtClean="0"/>
              <a:t>Bootstrapping</a:t>
            </a:r>
            <a:endParaRPr lang="en-US" dirty="0"/>
          </a:p>
          <a:p>
            <a:pPr lvl="1"/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upregulated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53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5608" y="3167271"/>
            <a:ext cx="333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Large, positive enrichment score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upregulated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67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7" y="5877341"/>
            <a:ext cx="3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Large, negative enrichment score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upregulated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432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8" y="4501699"/>
            <a:ext cx="279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Near zero enrichment score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upregulated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84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74536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(upregulated)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0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(upregulated)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774536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40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(upregulated)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774536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52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(upregulated)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774536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41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(upregulated)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774536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(</a:t>
            </a:r>
            <a:r>
              <a:rPr lang="en-US" sz="2000" dirty="0" smtClean="0"/>
              <a:t>downregulated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88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</a:t>
            </a:r>
            <a:r>
              <a:rPr lang="en-US" dirty="0" smtClean="0"/>
              <a:t>(KS)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6" y="2345426"/>
            <a:ext cx="2571750" cy="321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84" y="2345426"/>
            <a:ext cx="2571750" cy="3214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5" y="2379716"/>
            <a:ext cx="2668191" cy="318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89" y="1548720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 smtClean="0"/>
              <a:t>upregulated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25248" y="1514430"/>
            <a:ext cx="269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</a:t>
            </a:r>
          </a:p>
          <a:p>
            <a:pPr algn="ctr"/>
            <a:r>
              <a:rPr lang="en-US" sz="2400" b="1" dirty="0"/>
              <a:t>randomly </a:t>
            </a:r>
            <a:r>
              <a:rPr lang="en-US" sz="2400" b="1" dirty="0" smtClean="0"/>
              <a:t>distributed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3607" y="1514429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 smtClean="0"/>
              <a:t>downregulated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6012" y="5560115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positive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247" y="5560114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Near zero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4483" y="5560113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negative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</p:spTree>
    <p:extLst>
      <p:ext uri="{BB962C8B-B14F-4D97-AF65-F5344CB8AC3E}">
        <p14:creationId xmlns:p14="http://schemas.microsoft.com/office/powerpoint/2010/main" val="8910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biological pathways??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Definition in Wikipedia: </a:t>
            </a:r>
          </a:p>
          <a:p>
            <a:pPr lvl="1"/>
            <a:r>
              <a:rPr lang="en-US" dirty="0"/>
              <a:t>"... a series of actions among molecules in a cell that leads to a certain product or a change in a cell." </a:t>
            </a:r>
          </a:p>
          <a:p>
            <a:r>
              <a:rPr lang="en-US" dirty="0" smtClean="0"/>
              <a:t>Pathway types: </a:t>
            </a:r>
          </a:p>
          <a:p>
            <a:pPr lvl="1"/>
            <a:r>
              <a:rPr lang="en-US" dirty="0" smtClean="0"/>
              <a:t>Metabolic pathway</a:t>
            </a:r>
          </a:p>
          <a:p>
            <a:pPr lvl="1"/>
            <a:r>
              <a:rPr lang="en-US" dirty="0" smtClean="0"/>
              <a:t>Ontologies</a:t>
            </a:r>
          </a:p>
          <a:p>
            <a:pPr lvl="1"/>
            <a:r>
              <a:rPr lang="en-US" dirty="0" smtClean="0"/>
              <a:t>Gene regulation pathways</a:t>
            </a:r>
          </a:p>
          <a:p>
            <a:pPr lvl="1"/>
            <a:r>
              <a:rPr lang="en-US" dirty="0" smtClean="0"/>
              <a:t>Signal transduction pathways</a:t>
            </a:r>
          </a:p>
          <a:p>
            <a:pPr lvl="1"/>
            <a:r>
              <a:rPr lang="en-US" dirty="0" smtClean="0"/>
              <a:t>...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Additional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/>
          </a:bodyPr>
          <a:lstStyle/>
          <a:p>
            <a:r>
              <a:rPr lang="en-US" dirty="0" smtClean="0"/>
              <a:t>Apply a multiple comparison correction (FDR)</a:t>
            </a:r>
          </a:p>
          <a:p>
            <a:r>
              <a:rPr lang="en-US" dirty="0" smtClean="0"/>
              <a:t>Interpret p-values cautiously</a:t>
            </a:r>
          </a:p>
          <a:p>
            <a:r>
              <a:rPr lang="en-US" dirty="0" smtClean="0"/>
              <a:t>Filter out gene sets that are too small or too big</a:t>
            </a:r>
          </a:p>
          <a:p>
            <a:r>
              <a:rPr lang="en-US" dirty="0" smtClean="0"/>
              <a:t>Explore key drivers in significant pathways</a:t>
            </a:r>
          </a:p>
          <a:p>
            <a:r>
              <a:rPr lang="en-US" dirty="0" smtClean="0"/>
              <a:t>Experimentally validate or follow up on significant gene sets</a:t>
            </a:r>
          </a:p>
        </p:txBody>
      </p:sp>
    </p:spTree>
    <p:extLst>
      <p:ext uri="{BB962C8B-B14F-4D97-AF65-F5344CB8AC3E}">
        <p14:creationId xmlns:p14="http://schemas.microsoft.com/office/powerpoint/2010/main" val="25007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Types of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/>
          </a:bodyPr>
          <a:lstStyle/>
          <a:p>
            <a:r>
              <a:rPr lang="en-US" dirty="0" smtClean="0"/>
              <a:t>Other data types (genotype, copy number, etc.)</a:t>
            </a:r>
          </a:p>
          <a:p>
            <a:r>
              <a:rPr lang="en-US" dirty="0" smtClean="0"/>
              <a:t>Other types of gene lists (genes from proteomics, </a:t>
            </a:r>
            <a:r>
              <a:rPr lang="en-US" dirty="0" err="1" smtClean="0"/>
              <a:t>ChIP</a:t>
            </a:r>
            <a:r>
              <a:rPr lang="en-US" dirty="0" smtClean="0"/>
              <a:t> targets, etc.)</a:t>
            </a:r>
          </a:p>
          <a:p>
            <a:r>
              <a:rPr lang="en-US" dirty="0" smtClean="0"/>
              <a:t>Custom gene sets (genes of interest, DEGs from another analysis, etc.)</a:t>
            </a:r>
          </a:p>
        </p:txBody>
      </p:sp>
    </p:spTree>
    <p:extLst>
      <p:ext uri="{BB962C8B-B14F-4D97-AF65-F5344CB8AC3E}">
        <p14:creationId xmlns:p14="http://schemas.microsoft.com/office/powerpoint/2010/main" val="10425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Kolmogorov–Smirnov </a:t>
            </a:r>
            <a:r>
              <a:rPr lang="en-US" dirty="0"/>
              <a:t>(KS)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in Gene Set Enrichment Analysis (GSEA)</a:t>
            </a:r>
          </a:p>
          <a:p>
            <a:pPr lvl="1"/>
            <a:r>
              <a:rPr lang="en-US" dirty="0" smtClean="0"/>
              <a:t>Free software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www.broadinstitute.org/gsea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Large collection of gene sets</a:t>
            </a:r>
          </a:p>
          <a:p>
            <a:pPr lvl="2"/>
            <a:r>
              <a:rPr lang="en-US" dirty="0" smtClean="0"/>
              <a:t>Uses more information than methods that only use DEG list</a:t>
            </a:r>
          </a:p>
          <a:p>
            <a:pPr lvl="2"/>
            <a:r>
              <a:rPr lang="en-US" dirty="0" smtClean="0"/>
              <a:t>Enrichment plot improves interpretability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dirty="0" smtClean="0"/>
              <a:t>Permutation-based p-values</a:t>
            </a:r>
          </a:p>
        </p:txBody>
      </p:sp>
    </p:spTree>
    <p:extLst>
      <p:ext uri="{BB962C8B-B14F-4D97-AF65-F5344CB8AC3E}">
        <p14:creationId xmlns:p14="http://schemas.microsoft.com/office/powerpoint/2010/main" val="33722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caveat in pathway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Concerns </a:t>
            </a:r>
            <a:r>
              <a:rPr lang="en-US" dirty="0"/>
              <a:t>with GO based pathway </a:t>
            </a:r>
            <a:r>
              <a:rPr lang="en-US" dirty="0" smtClean="0"/>
              <a:t>analysis</a:t>
            </a:r>
          </a:p>
          <a:p>
            <a:pPr lvl="1"/>
            <a:r>
              <a:rPr lang="en-US" sz="2000" dirty="0"/>
              <a:t>Ignore GO hierarchy – treat each term independently</a:t>
            </a:r>
          </a:p>
          <a:p>
            <a:pPr lvl="1"/>
            <a:r>
              <a:rPr lang="en-US" sz="2000" dirty="0"/>
              <a:t>Ignore gene (expression) level/rank</a:t>
            </a:r>
          </a:p>
          <a:p>
            <a:pPr lvl="1"/>
            <a:r>
              <a:rPr lang="en-US" sz="2000" dirty="0"/>
              <a:t>Ignore correlation – assuming genes (in a category) are uncorrelated</a:t>
            </a:r>
          </a:p>
          <a:p>
            <a:pPr lvl="1"/>
            <a:r>
              <a:rPr lang="en-US" sz="2000" dirty="0"/>
              <a:t>Sampling over genes (observation)</a:t>
            </a:r>
          </a:p>
          <a:p>
            <a:pPr lvl="1"/>
            <a:r>
              <a:rPr lang="en-US" sz="2000" dirty="0"/>
              <a:t>All these make</a:t>
            </a:r>
            <a:r>
              <a:rPr lang="en-US" sz="2000" i="1" dirty="0"/>
              <a:t> p </a:t>
            </a:r>
            <a:r>
              <a:rPr lang="en-US" sz="2000" dirty="0"/>
              <a:t>values quite unclear</a:t>
            </a:r>
          </a:p>
          <a:p>
            <a:r>
              <a:rPr lang="en-US" dirty="0" smtClean="0"/>
              <a:t>Facts </a:t>
            </a:r>
            <a:r>
              <a:rPr lang="en-US" dirty="0"/>
              <a:t>on the non-parametric </a:t>
            </a:r>
            <a:r>
              <a:rPr lang="en-US" dirty="0" smtClean="0"/>
              <a:t>approach</a:t>
            </a:r>
          </a:p>
          <a:p>
            <a:pPr lvl="1"/>
            <a:r>
              <a:rPr lang="en-US" i="1" dirty="0" smtClean="0"/>
              <a:t>Pros</a:t>
            </a:r>
            <a:endParaRPr lang="en-US" dirty="0"/>
          </a:p>
          <a:p>
            <a:pPr lvl="2"/>
            <a:r>
              <a:rPr lang="en-US" dirty="0" smtClean="0"/>
              <a:t>Relax </a:t>
            </a:r>
            <a:r>
              <a:rPr lang="en-US" dirty="0"/>
              <a:t>on “strong assumption”</a:t>
            </a:r>
          </a:p>
          <a:p>
            <a:pPr lvl="2"/>
            <a:r>
              <a:rPr lang="en-US" dirty="0"/>
              <a:t>Customized gene set is allowed</a:t>
            </a:r>
          </a:p>
          <a:p>
            <a:pPr lvl="1"/>
            <a:r>
              <a:rPr lang="en-US" i="1" dirty="0"/>
              <a:t>Cons </a:t>
            </a:r>
          </a:p>
          <a:p>
            <a:pPr lvl="2"/>
            <a:r>
              <a:rPr lang="en-US" dirty="0"/>
              <a:t>Computationally intensive </a:t>
            </a:r>
          </a:p>
          <a:p>
            <a:pPr lvl="2"/>
            <a:r>
              <a:rPr lang="en-US" dirty="0"/>
              <a:t>Some concerns on the statistical power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it is your turn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practice on both parametric and 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Click to download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4" y="2209800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oxidative phosphorylation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Provide your email</a:t>
              </a:r>
              <a:endParaRPr lang="en-US" dirty="0"/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userdata.niehs.nih.gov\bennettb\My Documents\Presentations\Pathways Short Course (07-29-15)\GSEA_examp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4" y="1824153"/>
            <a:ext cx="6961823" cy="42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557960" y="4149090"/>
            <a:ext cx="1127286" cy="59436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6537" y="4939666"/>
            <a:ext cx="990126" cy="60388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1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2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pic>
        <p:nvPicPr>
          <p:cNvPr id="3075" name="Picture 3" descr="\\userdata.niehs.nih.gov\bennettb\My Documents\Presentations\Pathways Short Course (07-29-15)\GSEA_exampl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451928"/>
            <a:ext cx="495538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138363" y="1905001"/>
            <a:ext cx="703421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023" y="1451928"/>
            <a:ext cx="4954062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544253" y="220217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Supported file types: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www.broadinstitute.org/cancer/software/gsea/wiki/index.php/Data_formats</a:t>
            </a:r>
            <a:endParaRPr lang="en-US" sz="2000" dirty="0" smtClean="0"/>
          </a:p>
          <a:p>
            <a:r>
              <a:rPr lang="en-US" dirty="0" smtClean="0"/>
              <a:t>Required:</a:t>
            </a:r>
          </a:p>
          <a:p>
            <a:pPr lvl="1"/>
            <a:r>
              <a:rPr lang="en-US" dirty="0" smtClean="0"/>
              <a:t>Expression data file</a:t>
            </a:r>
          </a:p>
          <a:p>
            <a:pPr lvl="1"/>
            <a:r>
              <a:rPr lang="en-US" dirty="0" smtClean="0"/>
              <a:t>Class label file</a:t>
            </a:r>
          </a:p>
          <a:p>
            <a:r>
              <a:rPr lang="en-US" dirty="0" smtClean="0"/>
              <a:t>Optional:</a:t>
            </a:r>
          </a:p>
          <a:p>
            <a:pPr lvl="1"/>
            <a:r>
              <a:rPr lang="en-US" dirty="0" smtClean="0"/>
              <a:t>Gene set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51928"/>
            <a:ext cx="494569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074069" y="224789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67370"/>
            <a:ext cx="4945691" cy="50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51296" y="1813558"/>
            <a:ext cx="4642485" cy="304419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77375" cy="801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066800" y="5440497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924800" y="7391400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80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1981200" y="5410200"/>
            <a:ext cx="10668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5145706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click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pathway </a:t>
            </a:r>
            <a:r>
              <a:rPr lang="en-US" dirty="0"/>
              <a:t>a</a:t>
            </a:r>
            <a:r>
              <a:rPr lang="en-US" dirty="0" smtClean="0"/>
              <a:t>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Genes are associated and respond collectively toward perturbation or condition changes</a:t>
            </a:r>
          </a:p>
          <a:p>
            <a:r>
              <a:rPr lang="en-US" dirty="0" smtClean="0"/>
              <a:t>Signal obtained from a collection of genes working together reflects a bigger picture</a:t>
            </a:r>
            <a:endParaRPr lang="en-US" dirty="0"/>
          </a:p>
          <a:p>
            <a:r>
              <a:rPr lang="en-US" dirty="0" smtClean="0"/>
              <a:t>PA offers apparent advantage over single-gene analysis</a:t>
            </a:r>
          </a:p>
          <a:p>
            <a:pPr lvl="1"/>
            <a:r>
              <a:rPr lang="en-US" dirty="0"/>
              <a:t>Different samples from a common condition may have different key genes that are all driving changes in the same </a:t>
            </a:r>
            <a:r>
              <a:rPr lang="en-US" dirty="0" smtClean="0"/>
              <a:t>pathway</a:t>
            </a:r>
          </a:p>
          <a:p>
            <a:pPr lvl="1"/>
            <a:r>
              <a:rPr lang="en-US" dirty="0"/>
              <a:t>Pathways may be perturbed by subtle changes in many genes</a:t>
            </a:r>
          </a:p>
          <a:p>
            <a:pPr lvl="1"/>
            <a:r>
              <a:rPr lang="en-US" dirty="0"/>
              <a:t>A small list of enriched pathways may be easier to interpret than a large list of associated genes</a:t>
            </a:r>
          </a:p>
          <a:p>
            <a:pPr lvl="1"/>
            <a:r>
              <a:rPr lang="en-US" dirty="0"/>
              <a:t>Pathways results from different studies may overlap better than single-gene </a:t>
            </a:r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0" y="65568"/>
            <a:ext cx="4792765" cy="67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775"/>
            <a:ext cx="9144000" cy="52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1066800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Example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7" y="1403267"/>
            <a:ext cx="7696199" cy="531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2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 metabolism enriched -- GSEA</a:t>
            </a:r>
            <a:endParaRPr lang="en-US" dirty="0"/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</a:t>
                </a:r>
                <a:r>
                  <a:rPr lang="en-US" dirty="0" smtClean="0"/>
                  <a:t>S</a:t>
                </a:r>
                <a:endParaRPr lang="en-US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</a:t>
                </a:r>
                <a:r>
                  <a:rPr lang="en-US" dirty="0" smtClean="0"/>
                  <a:t>S</a:t>
                </a:r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40398" y="5879812"/>
            <a:ext cx="143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 </a:t>
            </a:r>
            <a:r>
              <a:rPr lang="en-US" sz="3200" b="1" dirty="0" smtClean="0"/>
              <a:t>FYI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Three major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590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 associate the microRNA’s “expression” to their target genes</a:t>
            </a:r>
          </a:p>
          <a:p>
            <a:r>
              <a:rPr lang="en-US" dirty="0" err="1"/>
              <a:t>Hypergenometric</a:t>
            </a:r>
            <a:r>
              <a:rPr lang="en-US" dirty="0"/>
              <a:t>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 smtClean="0"/>
              <a:t>All genes on the </a:t>
            </a:r>
            <a:r>
              <a:rPr lang="en-US" dirty="0" err="1" smtClean="0"/>
              <a:t>affymetrix</a:t>
            </a:r>
            <a:r>
              <a:rPr lang="en-US" dirty="0" smtClean="0"/>
              <a:t> array (</a:t>
            </a:r>
            <a:r>
              <a:rPr lang="en-US" dirty="0">
                <a:solidFill>
                  <a:srgbClr val="31EF95"/>
                </a:solidFill>
              </a:rPr>
              <a:t>total # of genes -- </a:t>
            </a:r>
            <a:r>
              <a:rPr lang="en-US" b="1" dirty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 which, some are “predicted” as microRNA targets </a:t>
            </a:r>
            <a:r>
              <a:rPr lang="en-US" b="1" dirty="0" smtClean="0">
                <a:solidFill>
                  <a:srgbClr val="7030A0"/>
                </a:solidFill>
              </a:rPr>
              <a:t>(m)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&lt;-- a microRNA target set</a:t>
            </a:r>
            <a:endParaRPr lang="en-US" dirty="0"/>
          </a:p>
          <a:p>
            <a:pPr lvl="1"/>
            <a:r>
              <a:rPr lang="en-US" dirty="0" smtClean="0"/>
              <a:t>DEG lists obtained from 17 contrasts (</a:t>
            </a:r>
            <a:r>
              <a:rPr lang="en-US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 </a:t>
            </a:r>
            <a:r>
              <a:rPr lang="en-US" dirty="0" smtClean="0"/>
              <a:t>genes belong to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this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microRNA target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set</a:t>
            </a:r>
            <a:endParaRPr lang="en-US" dirty="0"/>
          </a:p>
          <a:p>
            <a:r>
              <a:rPr lang="en-US" dirty="0" smtClean="0"/>
              <a:t>In practice, a Fisher’s exact test was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01843750"/>
              </p:ext>
            </p:extLst>
          </p:nvPr>
        </p:nvGraphicFramePr>
        <p:xfrm>
          <a:off x="494014" y="4648200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" name="Equation" r:id="rId3" imgW="1523880" imgH="914400" progId="Equation.3">
                  <p:embed/>
                </p:oleObj>
              </mc:Choice>
              <mc:Fallback>
                <p:oleObj name="Equation" r:id="rId3" imgW="152388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14" y="4648200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15596684"/>
              </p:ext>
            </p:extLst>
          </p:nvPr>
        </p:nvGraphicFramePr>
        <p:xfrm>
          <a:off x="4800600" y="4642208"/>
          <a:ext cx="388620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" name="Equation" r:id="rId5" imgW="1587240" imgH="914400" progId="Equation.3">
                  <p:embed/>
                </p:oleObj>
              </mc:Choice>
              <mc:Fallback>
                <p:oleObj name="Equation" r:id="rId5" imgW="158724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642208"/>
                        <a:ext cx="388620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6142870"/>
            <a:ext cx="35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 density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9906" y="6142870"/>
            <a:ext cx="21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your own “gene set”</a:t>
            </a:r>
            <a:br>
              <a:rPr lang="en-US" dirty="0" smtClean="0"/>
            </a:br>
            <a:r>
              <a:rPr lang="en-US" sz="3100" dirty="0" smtClean="0"/>
              <a:t>--</a:t>
            </a:r>
            <a:r>
              <a:rPr lang="en-US" sz="3100" dirty="0" err="1" smtClean="0"/>
              <a:t>miRs</a:t>
            </a:r>
            <a:r>
              <a:rPr lang="en-US" sz="3100" dirty="0" smtClean="0"/>
              <a:t> vs. their targets</a:t>
            </a:r>
            <a:endParaRPr lang="en-US" sz="31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2362200"/>
            <a:ext cx="2362200" cy="3352800"/>
            <a:chOff x="1295400" y="2362200"/>
            <a:chExt cx="2362200" cy="3352800"/>
          </a:xfrm>
        </p:grpSpPr>
        <p:sp>
          <p:nvSpPr>
            <p:cNvPr id="4" name="Oval 3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67624" y="2915215"/>
              <a:ext cx="161775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miRs_001</a:t>
              </a:r>
            </a:p>
            <a:p>
              <a:r>
                <a:rPr lang="en-US" sz="2800" dirty="0" smtClean="0"/>
                <a:t>miRs_002</a:t>
              </a:r>
              <a:endParaRPr lang="en-US" sz="2800" dirty="0"/>
            </a:p>
            <a:p>
              <a:r>
                <a:rPr lang="en-US" sz="2800" dirty="0" smtClean="0"/>
                <a:t>miRs_003</a:t>
              </a:r>
              <a:endParaRPr lang="en-US" sz="2800" dirty="0"/>
            </a:p>
            <a:p>
              <a:r>
                <a:rPr lang="en-US" sz="2800" dirty="0" smtClean="0"/>
                <a:t>miRs_004</a:t>
              </a:r>
              <a:endParaRPr lang="en-US" sz="2800" dirty="0"/>
            </a:p>
            <a:p>
              <a:r>
                <a:rPr lang="en-US" sz="2800" dirty="0" smtClean="0"/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357063"/>
            <a:ext cx="2362200" cy="3352800"/>
            <a:chOff x="1295400" y="2362200"/>
            <a:chExt cx="2362200" cy="3352800"/>
          </a:xfrm>
        </p:grpSpPr>
        <p:sp>
          <p:nvSpPr>
            <p:cNvPr id="8" name="Oval 7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5858" y="2748337"/>
              <a:ext cx="944489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Gene_A</a:t>
              </a:r>
              <a:endParaRPr lang="en-US" dirty="0" smtClean="0"/>
            </a:p>
            <a:p>
              <a:r>
                <a:rPr lang="en-US" dirty="0" err="1" smtClean="0"/>
                <a:t>Gene_B</a:t>
              </a:r>
              <a:endParaRPr lang="en-US" dirty="0"/>
            </a:p>
            <a:p>
              <a:r>
                <a:rPr lang="en-US" dirty="0" err="1" smtClean="0"/>
                <a:t>Gene_C</a:t>
              </a:r>
              <a:endParaRPr lang="en-US" dirty="0"/>
            </a:p>
            <a:p>
              <a:r>
                <a:rPr lang="en-US" dirty="0" err="1" smtClean="0"/>
                <a:t>Gene_D</a:t>
              </a:r>
              <a:endParaRPr lang="en-US" dirty="0" smtClean="0"/>
            </a:p>
            <a:p>
              <a:r>
                <a:rPr lang="en-US" dirty="0" err="1" smtClean="0"/>
                <a:t>Gene_E</a:t>
              </a:r>
              <a:endParaRPr lang="en-US" dirty="0" smtClean="0"/>
            </a:p>
            <a:p>
              <a:r>
                <a:rPr lang="en-US" dirty="0" err="1" smtClean="0"/>
                <a:t>Gene_F</a:t>
              </a:r>
              <a:endParaRPr lang="en-US" dirty="0" smtClean="0"/>
            </a:p>
            <a:p>
              <a:r>
                <a:rPr lang="en-US" dirty="0" err="1" smtClean="0"/>
                <a:t>Gene_G</a:t>
              </a:r>
              <a:endParaRPr lang="en-US" dirty="0" smtClean="0"/>
            </a:p>
            <a:p>
              <a:r>
                <a:rPr lang="en-US" dirty="0" err="1" smtClean="0"/>
                <a:t>Gene_H</a:t>
              </a:r>
              <a:endParaRPr lang="en-US" dirty="0" smtClean="0"/>
            </a:p>
            <a:p>
              <a:r>
                <a:rPr lang="en-US" dirty="0" err="1" smtClean="0"/>
                <a:t>Gene_I</a:t>
              </a:r>
              <a:endParaRPr lang="en-US" dirty="0"/>
            </a:p>
            <a:p>
              <a:r>
                <a:rPr lang="en-US" dirty="0" smtClean="0"/>
                <a:t>…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3285375" y="2915215"/>
            <a:ext cx="2987683" cy="285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5375" y="3200400"/>
            <a:ext cx="298768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85375" y="3200400"/>
            <a:ext cx="303922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00400" y="3200400"/>
            <a:ext cx="3124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00400" y="3581400"/>
            <a:ext cx="3124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00400" y="3581400"/>
            <a:ext cx="307265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</p:cNvCxnSpPr>
          <p:nvPr/>
        </p:nvCxnSpPr>
        <p:spPr>
          <a:xfrm flipV="1">
            <a:off x="3285375" y="4038599"/>
            <a:ext cx="303922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4495800"/>
            <a:ext cx="3124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00400" y="4495800"/>
            <a:ext cx="3124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915215"/>
            <a:ext cx="3124200" cy="1580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</p:cNvCxnSpPr>
          <p:nvPr/>
        </p:nvCxnSpPr>
        <p:spPr>
          <a:xfrm>
            <a:off x="3285375" y="4038600"/>
            <a:ext cx="3039225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pathway analysis –cont.?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/>
          </a:bodyPr>
          <a:lstStyle/>
          <a:p>
            <a:r>
              <a:rPr lang="en-US" dirty="0" smtClean="0"/>
              <a:t>Modern technologies offer large scale (landscape) measurement</a:t>
            </a:r>
          </a:p>
          <a:p>
            <a:pPr lvl="1"/>
            <a:r>
              <a:rPr lang="en-US" dirty="0" err="1" smtClean="0"/>
              <a:t>MicroArray</a:t>
            </a:r>
            <a:r>
              <a:rPr lang="en-US" dirty="0" smtClean="0"/>
              <a:t> gene expression</a:t>
            </a:r>
          </a:p>
          <a:p>
            <a:pPr lvl="1"/>
            <a:r>
              <a:rPr lang="en-US" dirty="0" err="1" smtClean="0"/>
              <a:t>RNASeq</a:t>
            </a:r>
            <a:endParaRPr lang="en-US" dirty="0" smtClean="0"/>
          </a:p>
          <a:p>
            <a:pPr lvl="1"/>
            <a:r>
              <a:rPr lang="en-US" dirty="0" smtClean="0"/>
              <a:t>Other genomics measurement </a:t>
            </a:r>
          </a:p>
          <a:p>
            <a:r>
              <a:rPr lang="en-US" dirty="0" smtClean="0"/>
              <a:t>Well curated knowledgebase and information collection provide rich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0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Parametric approach summary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Statistics distribution based test (hyper geometric/FET)</a:t>
            </a:r>
          </a:p>
          <a:p>
            <a:r>
              <a:rPr lang="en-US" sz="2700" dirty="0" smtClean="0"/>
              <a:t>And, there are a few violations (will be addressed shortly)</a:t>
            </a:r>
          </a:p>
          <a:p>
            <a:r>
              <a:rPr lang="en-US" sz="2700" dirty="0" smtClean="0"/>
              <a:t>Knowledgebase used matters</a:t>
            </a:r>
            <a:endParaRPr lang="en-US" sz="2700" dirty="0"/>
          </a:p>
          <a:p>
            <a:r>
              <a:rPr lang="en-US" sz="2700" dirty="0" smtClean="0"/>
              <a:t>Hands on practice on IPA </a:t>
            </a:r>
          </a:p>
        </p:txBody>
      </p:sp>
    </p:spTree>
    <p:extLst>
      <p:ext uri="{BB962C8B-B14F-4D97-AF65-F5344CB8AC3E}">
        <p14:creationId xmlns:p14="http://schemas.microsoft.com/office/powerpoint/2010/main" val="1528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Comparison of performances of RSF, random-set, Fisher’s exact test, GSEA, GSA and Pwayrfsurvival using simulated expression data.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0" y="979303"/>
            <a:ext cx="7509600" cy="48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19361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Chen X , and Ishwaran H Bioinformatics 2013;29:99-105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Author(s) 2012. Published by Oxford University Press. All rights reserved. For Permissions, please e-mail: journals.permissions@oup.com</a:t>
            </a:r>
          </a:p>
        </p:txBody>
      </p:sp>
    </p:spTree>
    <p:extLst>
      <p:ext uri="{BB962C8B-B14F-4D97-AF65-F5344CB8AC3E}">
        <p14:creationId xmlns:p14="http://schemas.microsoft.com/office/powerpoint/2010/main" val="317979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63135" y="6262591"/>
            <a:ext cx="306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Another </a:t>
            </a:r>
            <a:r>
              <a:rPr lang="en-US" sz="3200" b="1" dirty="0" smtClean="0"/>
              <a:t>FYI </a:t>
            </a:r>
            <a:r>
              <a:rPr lang="en-US" sz="3200" dirty="0" smtClean="0"/>
              <a:t>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6899"/>
            <a:ext cx="5577888" cy="403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347332" y="1535668"/>
            <a:ext cx="8458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Open web browser and navigate to</a:t>
            </a:r>
            <a:r>
              <a:rPr lang="en-US" dirty="0" smtClean="0">
                <a:solidFill>
                  <a:srgbClr val="000000"/>
                </a:solidFill>
              </a:rPr>
              <a:t>: http://omicslab.genetics.ac.cn/GOEAST/</a:t>
            </a: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3852532" y="6172200"/>
            <a:ext cx="495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At the header tool bar, click on Tutorial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GOEAST – modification incorporated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curated knowledgebase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GeneOntology</a:t>
            </a:r>
            <a:endParaRPr lang="en-US" dirty="0" smtClean="0"/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400" dirty="0" smtClean="0"/>
              <a:t>Molecular </a:t>
            </a:r>
            <a:r>
              <a:rPr lang="en-US" sz="2400" dirty="0"/>
              <a:t>function describing activities, such as catalytic or binding activities, at the molecular level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400" dirty="0"/>
              <a:t>B</a:t>
            </a:r>
            <a:r>
              <a:rPr lang="en-US" sz="2400" dirty="0" smtClean="0"/>
              <a:t>iological </a:t>
            </a:r>
            <a:r>
              <a:rPr lang="en-US" sz="2400" dirty="0"/>
              <a:t>process referring to a biological objective to which the gene product contributes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400" dirty="0"/>
              <a:t>C</a:t>
            </a:r>
            <a:r>
              <a:rPr lang="en-US" sz="2400" dirty="0" smtClean="0"/>
              <a:t>ellular </a:t>
            </a:r>
            <a:r>
              <a:rPr lang="en-US" sz="2400" dirty="0"/>
              <a:t>component referring to the place in the cell (i.e. the location) where a gene product is </a:t>
            </a:r>
            <a:r>
              <a:rPr lang="en-US" sz="2400" dirty="0" smtClean="0"/>
              <a:t>found</a:t>
            </a:r>
            <a:endParaRPr lang="en-US" dirty="0" smtClean="0"/>
          </a:p>
          <a:p>
            <a:r>
              <a:rPr lang="en-US" dirty="0" smtClean="0"/>
              <a:t>KEGG pathway</a:t>
            </a:r>
          </a:p>
          <a:p>
            <a:pPr lvl="1"/>
            <a:r>
              <a:rPr lang="en-US" dirty="0"/>
              <a:t>Metabolism: carbohydrates, energy, lipid, nucleotides, amino acid,  xenobiotics</a:t>
            </a:r>
          </a:p>
          <a:p>
            <a:pPr lvl="1"/>
            <a:r>
              <a:rPr lang="en-US" dirty="0"/>
              <a:t>Human diseases  </a:t>
            </a:r>
          </a:p>
          <a:p>
            <a:pPr lvl="1"/>
            <a:r>
              <a:rPr lang="en-US" dirty="0"/>
              <a:t>Genetic information processing </a:t>
            </a:r>
            <a:endParaRPr lang="en-US" dirty="0" smtClean="0"/>
          </a:p>
          <a:p>
            <a:r>
              <a:rPr lang="en-US" dirty="0" err="1" smtClean="0"/>
              <a:t>Transfac</a:t>
            </a:r>
            <a:r>
              <a:rPr lang="en-US" dirty="0" smtClean="0"/>
              <a:t>/</a:t>
            </a:r>
            <a:r>
              <a:rPr lang="en-US" dirty="0" err="1" smtClean="0"/>
              <a:t>Transpath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on transcription factors, their experimentally-proven binding sites, and regulated </a:t>
            </a:r>
            <a:r>
              <a:rPr lang="en-US" dirty="0" smtClean="0"/>
              <a:t>genes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rotein-protein </a:t>
            </a:r>
            <a:r>
              <a:rPr lang="en-US" dirty="0"/>
              <a:t>interactions and directed modification of proteins involved in signal transduction pathways, </a:t>
            </a:r>
          </a:p>
        </p:txBody>
      </p:sp>
    </p:spTree>
    <p:extLst>
      <p:ext uri="{BB962C8B-B14F-4D97-AF65-F5344CB8AC3E}">
        <p14:creationId xmlns:p14="http://schemas.microsoft.com/office/powerpoint/2010/main" val="382435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Molecular Signatures Database (</a:t>
            </a:r>
            <a:r>
              <a:rPr lang="en-US" dirty="0" err="1"/>
              <a:t>MSigDB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Free database 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www.broadinstitute.org/gsea/msigdb</a:t>
            </a:r>
            <a:r>
              <a:rPr lang="en-US" dirty="0" smtClean="0"/>
              <a:t>)</a:t>
            </a:r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2619"/>
            <a:ext cx="3610955" cy="386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5" y="2726009"/>
            <a:ext cx="3610955" cy="34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15" y="1768"/>
            <a:ext cx="6225491" cy="685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1820" y="6478408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http://amp.pharm.mssm.edu/Enrichr/enrich</a:t>
            </a:r>
          </a:p>
        </p:txBody>
      </p:sp>
    </p:spTree>
    <p:extLst>
      <p:ext uri="{BB962C8B-B14F-4D97-AF65-F5344CB8AC3E}">
        <p14:creationId xmlns:p14="http://schemas.microsoft.com/office/powerpoint/2010/main" val="381891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19636</TotalTime>
  <Words>2514</Words>
  <Application>Microsoft Office PowerPoint</Application>
  <PresentationFormat>On-screen Show (4:3)</PresentationFormat>
  <Paragraphs>391</Paragraphs>
  <Slides>63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Office Theme</vt:lpstr>
      <vt:lpstr>Equation</vt:lpstr>
      <vt:lpstr>Pathway analysis</vt:lpstr>
      <vt:lpstr>The Road to Pathway Analysis</vt:lpstr>
      <vt:lpstr>What are biological pathways??</vt:lpstr>
      <vt:lpstr>The oxidative phosphorylation </vt:lpstr>
      <vt:lpstr>Why pathway analysis?</vt:lpstr>
      <vt:lpstr>Why pathway analysis –cont.?</vt:lpstr>
      <vt:lpstr>Well curated knowledgebase</vt:lpstr>
      <vt:lpstr>Molecular Signatures Database (MSigDB)</vt:lpstr>
      <vt:lpstr>PowerPoint Presentation</vt:lpstr>
      <vt:lpstr>Why pathway analysis –cont.?</vt:lpstr>
      <vt:lpstr>Hypergeometric Test (Right-tailed)</vt:lpstr>
      <vt:lpstr>Hypergeometric distribution</vt:lpstr>
      <vt:lpstr>Pathway analysis (an analogy)</vt:lpstr>
      <vt:lpstr>Fisher’s Exact Test (FET) --right-tailed test</vt:lpstr>
      <vt:lpstr>Ingenuity Pathway Analysis (IPA)  --Knowledgebase </vt:lpstr>
      <vt:lpstr>IPA Enrichment Analysis</vt:lpstr>
      <vt:lpstr>PowerPoint Presentation</vt:lpstr>
      <vt:lpstr>A non-parametric approach</vt:lpstr>
      <vt:lpstr>PowerPoint Presentation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PowerPoint Presentation</vt:lpstr>
      <vt:lpstr>Additional Processing</vt:lpstr>
      <vt:lpstr>Other Types of Pathway Analysis</vt:lpstr>
      <vt:lpstr>Kolmogorov–Smirnov (KS) Test</vt:lpstr>
      <vt:lpstr>Some caveat in pathway analysis </vt:lpstr>
      <vt:lpstr>The universe matters</vt:lpstr>
      <vt:lpstr>Sets are overlapped</vt:lpstr>
      <vt:lpstr>PowerPoint Presentation</vt:lpstr>
      <vt:lpstr>Now, it is your turn</vt:lpstr>
      <vt:lpstr>PowerPoint Presentation</vt:lpstr>
      <vt:lpstr>PowerPoint Presentation</vt:lpstr>
      <vt:lpstr>GSEA Example</vt:lpstr>
      <vt:lpstr>PowerPoint Presentation</vt:lpstr>
      <vt:lpstr>GSEA Example</vt:lpstr>
      <vt:lpstr>GSEA Example</vt:lpstr>
      <vt:lpstr>GSEA Example</vt:lpstr>
      <vt:lpstr>GSEA Example</vt:lpstr>
      <vt:lpstr>GSEA Example</vt:lpstr>
      <vt:lpstr>PowerPoint Presentation</vt:lpstr>
      <vt:lpstr>PowerPoint Presentation</vt:lpstr>
      <vt:lpstr>PowerPoint Presentation</vt:lpstr>
      <vt:lpstr>PowerPoint Presentation</vt:lpstr>
      <vt:lpstr>GSEA Example</vt:lpstr>
      <vt:lpstr>Lipid metabolism enriched -- GSEA</vt:lpstr>
      <vt:lpstr>PowerPoint Presentation</vt:lpstr>
      <vt:lpstr>Additional slides</vt:lpstr>
      <vt:lpstr>Gene set enrichment analysis (GSEA)</vt:lpstr>
      <vt:lpstr>Pathway analysis summary</vt:lpstr>
      <vt:lpstr>A parametric approach</vt:lpstr>
      <vt:lpstr>Define your own “gene set” --miRs vs. their targets</vt:lpstr>
      <vt:lpstr>Parametric approach summary</vt:lpstr>
      <vt:lpstr>PowerPoint Presentation</vt:lpstr>
      <vt:lpstr>Improved KS statistics tests</vt:lpstr>
      <vt:lpstr>GOEAST – modification incorporated 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TEMP</cp:lastModifiedBy>
  <cp:revision>393</cp:revision>
  <cp:lastPrinted>2013-02-25T22:48:11Z</cp:lastPrinted>
  <dcterms:created xsi:type="dcterms:W3CDTF">2012-06-14T15:06:52Z</dcterms:created>
  <dcterms:modified xsi:type="dcterms:W3CDTF">2016-07-20T14:59:07Z</dcterms:modified>
</cp:coreProperties>
</file>